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7"/>
  </p:notesMasterIdLst>
  <p:handoutMasterIdLst>
    <p:handoutMasterId r:id="rId28"/>
  </p:handoutMasterIdLst>
  <p:sldIdLst>
    <p:sldId id="273" r:id="rId2"/>
    <p:sldId id="264" r:id="rId3"/>
    <p:sldId id="298" r:id="rId4"/>
    <p:sldId id="508" r:id="rId5"/>
    <p:sldId id="327" r:id="rId6"/>
    <p:sldId id="325" r:id="rId7"/>
    <p:sldId id="326" r:id="rId8"/>
    <p:sldId id="314" r:id="rId9"/>
    <p:sldId id="507" r:id="rId10"/>
    <p:sldId id="280" r:id="rId11"/>
    <p:sldId id="281" r:id="rId12"/>
    <p:sldId id="287" r:id="rId13"/>
    <p:sldId id="506" r:id="rId14"/>
    <p:sldId id="333" r:id="rId15"/>
    <p:sldId id="334" r:id="rId16"/>
    <p:sldId id="310" r:id="rId17"/>
    <p:sldId id="286" r:id="rId18"/>
    <p:sldId id="259" r:id="rId19"/>
    <p:sldId id="269" r:id="rId20"/>
    <p:sldId id="276" r:id="rId21"/>
    <p:sldId id="274" r:id="rId22"/>
    <p:sldId id="270" r:id="rId23"/>
    <p:sldId id="271" r:id="rId24"/>
    <p:sldId id="272" r:id="rId25"/>
    <p:sldId id="275" r:id="rId26"/>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4980"/>
    <a:srgbClr val="00395A"/>
    <a:srgbClr val="4298B5"/>
    <a:srgbClr val="1D49FF"/>
    <a:srgbClr val="022B45"/>
    <a:srgbClr val="032B44"/>
    <a:srgbClr val="062A44"/>
    <a:srgbClr val="062E44"/>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F35A1F9-D322-7C41-95F9-4EB6110FD628}" type="slidenum">
              <a:rPr lang="en-US" sz="1200"/>
              <a:pPr/>
              <a:t>18</a:t>
            </a:fld>
            <a:endParaRPr lang="en-US" sz="1200"/>
          </a:p>
        </p:txBody>
      </p:sp>
      <p:sp>
        <p:nvSpPr>
          <p:cNvPr id="17411" name="Slide Image Placeholder 1"/>
          <p:cNvSpPr>
            <a:spLocks noGrp="1" noRot="1" noChangeAspect="1"/>
          </p:cNvSpPr>
          <p:nvPr>
            <p:ph type="sldImg"/>
          </p:nvPr>
        </p:nvSpPr>
        <p:spPr>
          <a:xfrm>
            <a:off x="381000" y="685800"/>
            <a:ext cx="6096000" cy="3429000"/>
          </a:xfrm>
          <a:ln/>
        </p:spPr>
      </p:sp>
      <p:sp>
        <p:nvSpPr>
          <p:cNvPr id="17412" name="Notes Placeholder 2"/>
          <p:cNvSpPr>
            <a:spLocks noGrp="1"/>
          </p:cNvSpPr>
          <p:nvPr>
            <p:ph type="body" idx="1"/>
          </p:nvPr>
        </p:nvSpPr>
        <p:spPr>
          <a:xfrm>
            <a:off x="685800" y="4343400"/>
            <a:ext cx="5486400" cy="4114800"/>
          </a:xfrm>
          <a:noFill/>
          <a:ln>
            <a:solidFill>
              <a:srgbClr val="000000"/>
            </a:solidFill>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txBody>
          <a:bodyPr/>
          <a:lstStyle/>
          <a:p>
            <a:pPr defTabSz="457200" eaLnBrk="1" hangingPunct="1">
              <a:spcBef>
                <a:spcPct val="0"/>
              </a:spcBef>
            </a:pPr>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3</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a:t>
            </a:r>
            <a:r>
              <a:rPr lang="en-US" baseline="0" dirty="0"/>
              <a:t> much is 3 billion ton of CO2? Just compare with the 5.3 billion ton of CO2 in the US (data for 2013). Or about all the CO2 generated by coal and gas in the US. </a:t>
            </a:r>
          </a:p>
          <a:p>
            <a:r>
              <a:rPr lang="en-US" baseline="0" dirty="0"/>
              <a:t>Or the amount of pasta eaten in Italy = </a:t>
            </a:r>
            <a:r>
              <a:rPr lang="en-US" sz="1200" b="1" i="0" kern="1200" dirty="0">
                <a:solidFill>
                  <a:schemeClr val="tx1"/>
                </a:solidFill>
                <a:effectLst/>
                <a:latin typeface="+mn-lt"/>
                <a:ea typeface="+mn-ea"/>
                <a:cs typeface="+mn-cs"/>
              </a:rPr>
              <a:t>3 million tons against the 13 million tons of pasta in the world</a:t>
            </a:r>
            <a:endParaRPr lang="en-US" dirty="0"/>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5</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7</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8</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13</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16</a:t>
            </a:fld>
            <a:endParaRPr lang="en-US"/>
          </a:p>
        </p:txBody>
      </p:sp>
    </p:spTree>
    <p:extLst>
      <p:ext uri="{BB962C8B-B14F-4D97-AF65-F5344CB8AC3E}">
        <p14:creationId xmlns:p14="http://schemas.microsoft.com/office/powerpoint/2010/main" val="2783229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18" Type="http://schemas.openxmlformats.org/officeDocument/2006/relationships/image" Target="../media/image51.tiff"/><Relationship Id="rId26" Type="http://schemas.openxmlformats.org/officeDocument/2006/relationships/image" Target="../media/image59.tiff"/><Relationship Id="rId3" Type="http://schemas.openxmlformats.org/officeDocument/2006/relationships/image" Target="../media/image36.jpg"/><Relationship Id="rId21" Type="http://schemas.openxmlformats.org/officeDocument/2006/relationships/image" Target="../media/image54.tiff"/><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jpeg"/><Relationship Id="rId2" Type="http://schemas.openxmlformats.org/officeDocument/2006/relationships/notesSlide" Target="../notesSlides/notesSlide9.xml"/><Relationship Id="rId16" Type="http://schemas.openxmlformats.org/officeDocument/2006/relationships/image" Target="../media/image49.tiff"/><Relationship Id="rId20" Type="http://schemas.openxmlformats.org/officeDocument/2006/relationships/image" Target="../media/image53.png"/><Relationship Id="rId29"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jpeg"/><Relationship Id="rId5" Type="http://schemas.openxmlformats.org/officeDocument/2006/relationships/image" Target="../media/image38.png"/><Relationship Id="rId15" Type="http://schemas.openxmlformats.org/officeDocument/2006/relationships/image" Target="../media/image48.tiff"/><Relationship Id="rId23" Type="http://schemas.openxmlformats.org/officeDocument/2006/relationships/image" Target="../media/image56.png"/><Relationship Id="rId28" Type="http://schemas.openxmlformats.org/officeDocument/2006/relationships/image" Target="../media/image61.tiff"/><Relationship Id="rId10" Type="http://schemas.openxmlformats.org/officeDocument/2006/relationships/image" Target="../media/image43.tiff"/><Relationship Id="rId19" Type="http://schemas.openxmlformats.org/officeDocument/2006/relationships/image" Target="../media/image52.tiff"/><Relationship Id="rId4" Type="http://schemas.openxmlformats.org/officeDocument/2006/relationships/image" Target="../media/image37.tiff"/><Relationship Id="rId9" Type="http://schemas.openxmlformats.org/officeDocument/2006/relationships/image" Target="../media/image42.png"/><Relationship Id="rId14" Type="http://schemas.openxmlformats.org/officeDocument/2006/relationships/image" Target="../media/image47.tiff"/><Relationship Id="rId22" Type="http://schemas.openxmlformats.org/officeDocument/2006/relationships/image" Target="../media/image55.png"/><Relationship Id="rId27" Type="http://schemas.openxmlformats.org/officeDocument/2006/relationships/image" Target="../media/image60.tiff"/><Relationship Id="rId30"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3.png"/><Relationship Id="rId3" Type="http://schemas.openxmlformats.org/officeDocument/2006/relationships/slideLayout" Target="../slideLayouts/slideLayout3.xml"/><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2.png"/><Relationship Id="rId2" Type="http://schemas.openxmlformats.org/officeDocument/2006/relationships/video" Target="../media/media1.m4v"/><Relationship Id="rId16" Type="http://schemas.openxmlformats.org/officeDocument/2006/relationships/image" Target="../media/image74.png"/><Relationship Id="rId20" Type="http://schemas.openxmlformats.org/officeDocument/2006/relationships/image" Target="../media/image78.png"/><Relationship Id="rId1" Type="http://schemas.microsoft.com/office/2007/relationships/media" Target="../media/media1.m4v"/><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1.png"/><Relationship Id="rId5" Type="http://schemas.openxmlformats.org/officeDocument/2006/relationships/image" Target="../media/image63.png"/><Relationship Id="rId15" Type="http://schemas.openxmlformats.org/officeDocument/2006/relationships/image" Target="../media/image73.jpeg"/><Relationship Id="rId23" Type="http://schemas.openxmlformats.org/officeDocument/2006/relationships/image" Target="../media/image10.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notesSlide" Target="../notesSlides/notesSlide10.xml"/><Relationship Id="rId9" Type="http://schemas.openxmlformats.org/officeDocument/2006/relationships/image" Target="../media/image67.png"/><Relationship Id="rId14" Type="http://schemas.openxmlformats.org/officeDocument/2006/relationships/image" Target="../media/image72.jpeg"/><Relationship Id="rId22" Type="http://schemas.openxmlformats.org/officeDocument/2006/relationships/image" Target="../media/image80.png"/><Relationship Id="rId27" Type="http://schemas.openxmlformats.org/officeDocument/2006/relationships/image" Target="../media/image8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6781800" cy="6859902"/>
          </a:xfrm>
          <a:prstGeom prst="rect">
            <a:avLst/>
          </a:prstGeom>
        </p:spPr>
      </p:pic>
      <p:sp>
        <p:nvSpPr>
          <p:cNvPr id="4" name="Rectangle 3"/>
          <p:cNvSpPr/>
          <p:nvPr/>
        </p:nvSpPr>
        <p:spPr>
          <a:xfrm>
            <a:off x="8382000" y="6248401"/>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Specific chemical goals of project</a:t>
            </a:r>
          </a:p>
        </p:txBody>
      </p:sp>
      <p:sp>
        <p:nvSpPr>
          <p:cNvPr id="4" name="Content Placeholder 3"/>
          <p:cNvSpPr>
            <a:spLocks noGrp="1"/>
          </p:cNvSpPr>
          <p:nvPr>
            <p:ph idx="1"/>
          </p:nvPr>
        </p:nvSpPr>
        <p:spPr/>
        <p:txBody>
          <a:bodyPr>
            <a:normAutofit/>
          </a:bodyPr>
          <a:lstStyle/>
          <a:p>
            <a:pPr marL="457200" indent="-457200">
              <a:buFont typeface="+mj-lt"/>
              <a:buAutoNum type="arabicPeriod"/>
            </a:pPr>
            <a:r>
              <a:rPr lang="en-US" sz="3600" dirty="0"/>
              <a:t>What is the effect of alumina on the compositions of </a:t>
            </a:r>
            <a:r>
              <a:rPr lang="en-US" sz="3600" dirty="0" err="1"/>
              <a:t>cementitious</a:t>
            </a:r>
            <a:r>
              <a:rPr lang="en-US" sz="3600" dirty="0"/>
              <a:t> phases?</a:t>
            </a:r>
          </a:p>
          <a:p>
            <a:pPr marL="457200" indent="-457200">
              <a:buFont typeface="+mj-lt"/>
              <a:buAutoNum type="arabicPeriod"/>
            </a:pPr>
            <a:endParaRPr lang="en-US" sz="3600" dirty="0"/>
          </a:p>
          <a:p>
            <a:pPr marL="457200" indent="-457200">
              <a:buFont typeface="+mj-lt"/>
              <a:buAutoNum type="arabicPeriod"/>
            </a:pPr>
            <a:r>
              <a:rPr lang="en-US" sz="3600" dirty="0"/>
              <a:t>How does the alumina influence the nanoscale bonding environments of the crystalline and poorly crystalline </a:t>
            </a:r>
            <a:r>
              <a:rPr lang="en-US" sz="3600" dirty="0" err="1"/>
              <a:t>cementitious</a:t>
            </a:r>
            <a:r>
              <a:rPr lang="en-US" sz="3600" dirty="0"/>
              <a:t> phases?</a:t>
            </a:r>
          </a:p>
          <a:p>
            <a:pPr marL="457200" indent="-457200">
              <a:buFont typeface="+mj-lt"/>
              <a:buAutoNum type="arabicPeriod"/>
            </a:pPr>
            <a:endParaRPr lang="en-US" sz="3600" dirty="0"/>
          </a:p>
        </p:txBody>
      </p:sp>
    </p:spTree>
    <p:extLst>
      <p:ext uri="{BB962C8B-B14F-4D97-AF65-F5344CB8AC3E}">
        <p14:creationId xmlns:p14="http://schemas.microsoft.com/office/powerpoint/2010/main" val="347419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12</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6920" y="602279"/>
            <a:ext cx="8183880" cy="1051560"/>
          </a:xfrm>
        </p:spPr>
        <p:txBody>
          <a:bodyPr/>
          <a:lstStyle/>
          <a:p>
            <a:r>
              <a:rPr lang="en-US" dirty="0"/>
              <a:t>What have we learned?</a:t>
            </a:r>
          </a:p>
        </p:txBody>
      </p:sp>
      <p:sp>
        <p:nvSpPr>
          <p:cNvPr id="4" name="Rectangle 3"/>
          <p:cNvSpPr/>
          <p:nvPr/>
        </p:nvSpPr>
        <p:spPr>
          <a:xfrm>
            <a:off x="1981200" y="2218765"/>
            <a:ext cx="8229600" cy="3970318"/>
          </a:xfrm>
          <a:prstGeom prst="rect">
            <a:avLst/>
          </a:prstGeom>
        </p:spPr>
        <p:txBody>
          <a:bodyPr wrap="square">
            <a:spAutoFit/>
          </a:bodyPr>
          <a:lstStyle/>
          <a:p>
            <a:pPr marL="457200" indent="-457200" algn="just">
              <a:buFont typeface="Arial"/>
              <a:buChar char="•"/>
            </a:pPr>
            <a:r>
              <a:rPr lang="it-IT" sz="2800" dirty="0" err="1">
                <a:solidFill>
                  <a:srgbClr val="000000"/>
                </a:solidFill>
              </a:rPr>
              <a:t>Identification</a:t>
            </a:r>
            <a:r>
              <a:rPr lang="it-IT" sz="2800" dirty="0">
                <a:solidFill>
                  <a:srgbClr val="000000"/>
                </a:solidFill>
              </a:rPr>
              <a:t> of </a:t>
            </a:r>
            <a:r>
              <a:rPr lang="it-IT" sz="2800" dirty="0" err="1">
                <a:solidFill>
                  <a:srgbClr val="000000"/>
                </a:solidFill>
              </a:rPr>
              <a:t>differences</a:t>
            </a:r>
            <a:r>
              <a:rPr lang="it-IT" sz="2800" dirty="0">
                <a:solidFill>
                  <a:srgbClr val="000000"/>
                </a:solidFill>
              </a:rPr>
              <a:t> </a:t>
            </a:r>
            <a:r>
              <a:rPr lang="it-IT" sz="2800" dirty="0" err="1">
                <a:solidFill>
                  <a:srgbClr val="000000"/>
                </a:solidFill>
              </a:rPr>
              <a:t>between</a:t>
            </a:r>
            <a:r>
              <a:rPr lang="it-IT" sz="2800" dirty="0">
                <a:solidFill>
                  <a:srgbClr val="000000"/>
                </a:solidFill>
              </a:rPr>
              <a:t> </a:t>
            </a:r>
            <a:r>
              <a:rPr lang="it-IT" sz="2800" dirty="0" err="1">
                <a:solidFill>
                  <a:srgbClr val="000000"/>
                </a:solidFill>
              </a:rPr>
              <a:t>crystalline</a:t>
            </a:r>
            <a:r>
              <a:rPr lang="it-IT" sz="2800" dirty="0">
                <a:solidFill>
                  <a:srgbClr val="000000"/>
                </a:solidFill>
              </a:rPr>
              <a:t> Al-</a:t>
            </a:r>
            <a:r>
              <a:rPr lang="it-IT" sz="2800" dirty="0" err="1">
                <a:solidFill>
                  <a:srgbClr val="000000"/>
                </a:solidFill>
              </a:rPr>
              <a:t>tobermorite</a:t>
            </a:r>
            <a:r>
              <a:rPr lang="it-IT" sz="2800" dirty="0">
                <a:solidFill>
                  <a:srgbClr val="000000"/>
                </a:solidFill>
              </a:rPr>
              <a:t> and </a:t>
            </a:r>
            <a:r>
              <a:rPr lang="it-IT" sz="2800" dirty="0" err="1">
                <a:solidFill>
                  <a:srgbClr val="000000"/>
                </a:solidFill>
              </a:rPr>
              <a:t>poorly-crystalline</a:t>
            </a:r>
            <a:r>
              <a:rPr lang="it-IT" sz="2800" dirty="0">
                <a:solidFill>
                  <a:srgbClr val="000000"/>
                </a:solidFill>
              </a:rPr>
              <a:t> C-A-S-H in the </a:t>
            </a:r>
            <a:r>
              <a:rPr lang="it-IT" sz="2800" dirty="0" err="1">
                <a:solidFill>
                  <a:srgbClr val="000000"/>
                </a:solidFill>
              </a:rPr>
              <a:t>same</a:t>
            </a:r>
            <a:r>
              <a:rPr lang="it-IT" sz="2800" dirty="0">
                <a:solidFill>
                  <a:srgbClr val="000000"/>
                </a:solidFill>
              </a:rPr>
              <a:t> </a:t>
            </a:r>
            <a:r>
              <a:rPr lang="it-IT" sz="2800" dirty="0" err="1">
                <a:solidFill>
                  <a:srgbClr val="000000"/>
                </a:solidFill>
              </a:rPr>
              <a:t>cementitious</a:t>
            </a:r>
            <a:r>
              <a:rPr lang="it-IT" sz="2800" dirty="0">
                <a:solidFill>
                  <a:srgbClr val="000000"/>
                </a:solidFill>
              </a:rPr>
              <a:t> micro-</a:t>
            </a:r>
            <a:r>
              <a:rPr lang="it-IT" sz="2800" dirty="0" err="1">
                <a:solidFill>
                  <a:srgbClr val="000000"/>
                </a:solidFill>
              </a:rPr>
              <a:t>environment</a:t>
            </a:r>
            <a:r>
              <a:rPr lang="it-IT" sz="2800" dirty="0">
                <a:solidFill>
                  <a:srgbClr val="000000"/>
                </a:solidFill>
              </a:rPr>
              <a:t>.</a:t>
            </a:r>
            <a:r>
              <a:rPr lang="en-US" sz="2800" dirty="0">
                <a:solidFill>
                  <a:srgbClr val="000000"/>
                </a:solidFill>
              </a:rPr>
              <a:t> </a:t>
            </a:r>
          </a:p>
          <a:p>
            <a:pPr marL="457200" indent="-457200" algn="just">
              <a:buFont typeface="Arial"/>
              <a:buChar char="•"/>
            </a:pPr>
            <a:endParaRPr lang="en-US" sz="2800" dirty="0">
              <a:solidFill>
                <a:srgbClr val="000000"/>
              </a:solidFill>
            </a:endParaRPr>
          </a:p>
          <a:p>
            <a:pPr marL="457200" indent="-457200" algn="just">
              <a:buFont typeface="Arial"/>
              <a:buChar char="•"/>
            </a:pPr>
            <a:r>
              <a:rPr lang="it-IT" sz="2800" dirty="0">
                <a:solidFill>
                  <a:srgbClr val="000000"/>
                </a:solidFill>
              </a:rPr>
              <a:t>The </a:t>
            </a:r>
            <a:r>
              <a:rPr lang="it-IT" sz="2800" dirty="0" err="1">
                <a:solidFill>
                  <a:srgbClr val="000000"/>
                </a:solidFill>
              </a:rPr>
              <a:t>coherent</a:t>
            </a:r>
            <a:r>
              <a:rPr lang="it-IT" sz="2800" dirty="0">
                <a:solidFill>
                  <a:srgbClr val="000000"/>
                </a:solidFill>
              </a:rPr>
              <a:t>, compact </a:t>
            </a:r>
            <a:r>
              <a:rPr lang="it-IT" sz="2800" dirty="0" err="1">
                <a:solidFill>
                  <a:srgbClr val="000000"/>
                </a:solidFill>
              </a:rPr>
              <a:t>fabrics</a:t>
            </a:r>
            <a:r>
              <a:rPr lang="it-IT" sz="2800" dirty="0">
                <a:solidFill>
                  <a:srgbClr val="000000"/>
                </a:solidFill>
              </a:rPr>
              <a:t> of the Roman </a:t>
            </a:r>
            <a:r>
              <a:rPr lang="it-IT" sz="2800" dirty="0" err="1">
                <a:solidFill>
                  <a:srgbClr val="000000"/>
                </a:solidFill>
              </a:rPr>
              <a:t>maritime</a:t>
            </a:r>
            <a:r>
              <a:rPr lang="it-IT" sz="2800" dirty="0">
                <a:solidFill>
                  <a:srgbClr val="000000"/>
                </a:solidFill>
              </a:rPr>
              <a:t> concrete </a:t>
            </a:r>
            <a:r>
              <a:rPr lang="it-IT" sz="2800" dirty="0" err="1">
                <a:solidFill>
                  <a:srgbClr val="000000"/>
                </a:solidFill>
              </a:rPr>
              <a:t>structures</a:t>
            </a:r>
            <a:r>
              <a:rPr lang="it-IT" sz="2800" dirty="0">
                <a:solidFill>
                  <a:srgbClr val="000000"/>
                </a:solidFill>
              </a:rPr>
              <a:t> </a:t>
            </a:r>
            <a:r>
              <a:rPr lang="it-IT" sz="2800" dirty="0" err="1">
                <a:solidFill>
                  <a:srgbClr val="000000"/>
                </a:solidFill>
              </a:rPr>
              <a:t>demonstrate</a:t>
            </a:r>
            <a:r>
              <a:rPr lang="it-IT" sz="2800" dirty="0">
                <a:solidFill>
                  <a:srgbClr val="000000"/>
                </a:solidFill>
              </a:rPr>
              <a:t> </a:t>
            </a:r>
            <a:r>
              <a:rPr lang="it-IT" sz="2800" dirty="0" err="1">
                <a:solidFill>
                  <a:srgbClr val="000000"/>
                </a:solidFill>
              </a:rPr>
              <a:t>that</a:t>
            </a:r>
            <a:r>
              <a:rPr lang="it-IT" sz="2800" dirty="0">
                <a:solidFill>
                  <a:srgbClr val="000000"/>
                </a:solidFill>
              </a:rPr>
              <a:t> </a:t>
            </a:r>
            <a:r>
              <a:rPr lang="it-IT" sz="2800" dirty="0" err="1">
                <a:solidFill>
                  <a:srgbClr val="000000"/>
                </a:solidFill>
              </a:rPr>
              <a:t>silicon</a:t>
            </a:r>
            <a:r>
              <a:rPr lang="it-IT" sz="2800" dirty="0">
                <a:solidFill>
                  <a:srgbClr val="000000"/>
                </a:solidFill>
              </a:rPr>
              <a:t> and </a:t>
            </a:r>
            <a:r>
              <a:rPr lang="it-IT" sz="2800" dirty="0" err="1">
                <a:solidFill>
                  <a:srgbClr val="000000"/>
                </a:solidFill>
              </a:rPr>
              <a:t>aluminum</a:t>
            </a:r>
            <a:r>
              <a:rPr lang="it-IT" sz="2800" dirty="0">
                <a:solidFill>
                  <a:srgbClr val="000000"/>
                </a:solidFill>
              </a:rPr>
              <a:t> </a:t>
            </a:r>
            <a:r>
              <a:rPr lang="it-IT" sz="2800" dirty="0" err="1">
                <a:solidFill>
                  <a:srgbClr val="000000"/>
                </a:solidFill>
              </a:rPr>
              <a:t>bonding</a:t>
            </a:r>
            <a:r>
              <a:rPr lang="it-IT" sz="2800" dirty="0">
                <a:solidFill>
                  <a:srgbClr val="000000"/>
                </a:solidFill>
              </a:rPr>
              <a:t> </a:t>
            </a:r>
            <a:r>
              <a:rPr lang="it-IT" sz="2800" dirty="0" err="1">
                <a:solidFill>
                  <a:srgbClr val="000000"/>
                </a:solidFill>
              </a:rPr>
              <a:t>environments</a:t>
            </a:r>
            <a:r>
              <a:rPr lang="it-IT" sz="2800" dirty="0">
                <a:solidFill>
                  <a:srgbClr val="000000"/>
                </a:solidFill>
              </a:rPr>
              <a:t> in </a:t>
            </a:r>
            <a:r>
              <a:rPr lang="it-IT" sz="2800" dirty="0" err="1">
                <a:solidFill>
                  <a:srgbClr val="000000"/>
                </a:solidFill>
              </a:rPr>
              <a:t>both</a:t>
            </a:r>
            <a:r>
              <a:rPr lang="it-IT" sz="2800" dirty="0">
                <a:solidFill>
                  <a:srgbClr val="000000"/>
                </a:solidFill>
              </a:rPr>
              <a:t> the Al-</a:t>
            </a:r>
            <a:r>
              <a:rPr lang="it-IT" sz="2800" dirty="0" err="1">
                <a:solidFill>
                  <a:srgbClr val="000000"/>
                </a:solidFill>
              </a:rPr>
              <a:t>tobermorite</a:t>
            </a:r>
            <a:r>
              <a:rPr lang="it-IT" sz="2800" dirty="0">
                <a:solidFill>
                  <a:srgbClr val="000000"/>
                </a:solidFill>
              </a:rPr>
              <a:t> and the C-A-S-H are </a:t>
            </a:r>
            <a:r>
              <a:rPr lang="it-IT" sz="2800" dirty="0" err="1">
                <a:solidFill>
                  <a:srgbClr val="000000"/>
                </a:solidFill>
              </a:rPr>
              <a:t>sufficiently</a:t>
            </a:r>
            <a:r>
              <a:rPr lang="it-IT" sz="2800" dirty="0">
                <a:solidFill>
                  <a:srgbClr val="000000"/>
                </a:solidFill>
              </a:rPr>
              <a:t> </a:t>
            </a:r>
            <a:r>
              <a:rPr lang="it-IT" sz="2800" dirty="0" err="1">
                <a:solidFill>
                  <a:srgbClr val="000000"/>
                </a:solidFill>
              </a:rPr>
              <a:t>stable</a:t>
            </a:r>
            <a:r>
              <a:rPr lang="it-IT" sz="2800" dirty="0">
                <a:solidFill>
                  <a:srgbClr val="000000"/>
                </a:solidFill>
              </a:rPr>
              <a:t>, </a:t>
            </a:r>
            <a:endParaRPr lang="en-US" sz="2800" dirty="0">
              <a:solidFill>
                <a:srgbClr val="000000"/>
              </a:solidFill>
            </a:endParaRPr>
          </a:p>
        </p:txBody>
      </p:sp>
    </p:spTree>
    <p:extLst>
      <p:ext uri="{BB962C8B-B14F-4D97-AF65-F5344CB8AC3E}">
        <p14:creationId xmlns:p14="http://schemas.microsoft.com/office/powerpoint/2010/main" val="1808215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979" y="1743355"/>
            <a:ext cx="8183880" cy="1051560"/>
          </a:xfrm>
        </p:spPr>
        <p:txBody>
          <a:bodyPr/>
          <a:lstStyle/>
          <a:p>
            <a:r>
              <a:rPr lang="en-US" dirty="0"/>
              <a:t>A bit more…</a:t>
            </a:r>
          </a:p>
        </p:txBody>
      </p:sp>
      <p:sp>
        <p:nvSpPr>
          <p:cNvPr id="5" name="TextBox 4"/>
          <p:cNvSpPr txBox="1"/>
          <p:nvPr/>
        </p:nvSpPr>
        <p:spPr>
          <a:xfrm>
            <a:off x="1846730" y="2537012"/>
            <a:ext cx="8610600" cy="2862322"/>
          </a:xfrm>
          <a:prstGeom prst="rect">
            <a:avLst/>
          </a:prstGeom>
          <a:noFill/>
        </p:spPr>
        <p:txBody>
          <a:bodyPr wrap="square" rtlCol="0">
            <a:spAutoFit/>
          </a:bodyPr>
          <a:lstStyle/>
          <a:p>
            <a:r>
              <a:rPr lang="it-IT" sz="3600" dirty="0" err="1">
                <a:solidFill>
                  <a:srgbClr val="000000"/>
                </a:solidFill>
              </a:rPr>
              <a:t>Experimental</a:t>
            </a:r>
            <a:r>
              <a:rPr lang="it-IT" sz="3600" dirty="0">
                <a:solidFill>
                  <a:srgbClr val="000000"/>
                </a:solidFill>
              </a:rPr>
              <a:t> </a:t>
            </a:r>
            <a:r>
              <a:rPr lang="it-IT" sz="3600" dirty="0" err="1">
                <a:solidFill>
                  <a:srgbClr val="000000"/>
                </a:solidFill>
              </a:rPr>
              <a:t>study</a:t>
            </a:r>
            <a:r>
              <a:rPr lang="it-IT" sz="3600" dirty="0">
                <a:solidFill>
                  <a:srgbClr val="000000"/>
                </a:solidFill>
              </a:rPr>
              <a:t> of the </a:t>
            </a:r>
            <a:r>
              <a:rPr lang="it-IT" sz="3600" dirty="0" err="1">
                <a:solidFill>
                  <a:srgbClr val="000000"/>
                </a:solidFill>
              </a:rPr>
              <a:t>pozzolanic</a:t>
            </a:r>
            <a:r>
              <a:rPr lang="it-IT" sz="3600" dirty="0">
                <a:solidFill>
                  <a:srgbClr val="000000"/>
                </a:solidFill>
              </a:rPr>
              <a:t> </a:t>
            </a:r>
            <a:r>
              <a:rPr lang="it-IT" sz="3600" dirty="0" err="1">
                <a:solidFill>
                  <a:srgbClr val="000000"/>
                </a:solidFill>
              </a:rPr>
              <a:t>properties</a:t>
            </a:r>
            <a:r>
              <a:rPr lang="it-IT" sz="3600" dirty="0">
                <a:solidFill>
                  <a:srgbClr val="000000"/>
                </a:solidFill>
              </a:rPr>
              <a:t> of with lime </a:t>
            </a:r>
            <a:r>
              <a:rPr lang="it-IT" sz="3600" dirty="0" err="1">
                <a:solidFill>
                  <a:srgbClr val="000000"/>
                </a:solidFill>
              </a:rPr>
              <a:t>mixtures</a:t>
            </a:r>
            <a:r>
              <a:rPr lang="it-IT" sz="3600" dirty="0">
                <a:solidFill>
                  <a:srgbClr val="000000"/>
                </a:solidFill>
              </a:rPr>
              <a:t> </a:t>
            </a:r>
            <a:r>
              <a:rPr lang="it-IT" sz="3600" dirty="0" err="1">
                <a:solidFill>
                  <a:srgbClr val="000000"/>
                </a:solidFill>
              </a:rPr>
              <a:t>should</a:t>
            </a:r>
            <a:r>
              <a:rPr lang="it-IT" sz="3600" dirty="0">
                <a:solidFill>
                  <a:srgbClr val="000000"/>
                </a:solidFill>
              </a:rPr>
              <a:t> </a:t>
            </a:r>
            <a:r>
              <a:rPr lang="it-IT" sz="3600" dirty="0" err="1">
                <a:solidFill>
                  <a:srgbClr val="000000"/>
                </a:solidFill>
              </a:rPr>
              <a:t>provide</a:t>
            </a:r>
            <a:r>
              <a:rPr lang="it-IT" sz="3600" dirty="0">
                <a:solidFill>
                  <a:srgbClr val="000000"/>
                </a:solidFill>
              </a:rPr>
              <a:t> </a:t>
            </a:r>
            <a:r>
              <a:rPr lang="it-IT" sz="3600" dirty="0" err="1">
                <a:solidFill>
                  <a:srgbClr val="000000"/>
                </a:solidFill>
              </a:rPr>
              <a:t>important</a:t>
            </a:r>
            <a:r>
              <a:rPr lang="it-IT" sz="3600" dirty="0">
                <a:solidFill>
                  <a:srgbClr val="000000"/>
                </a:solidFill>
              </a:rPr>
              <a:t> </a:t>
            </a:r>
            <a:r>
              <a:rPr lang="it-IT" sz="3600" dirty="0" err="1">
                <a:solidFill>
                  <a:srgbClr val="000000"/>
                </a:solidFill>
              </a:rPr>
              <a:t>insights</a:t>
            </a:r>
            <a:r>
              <a:rPr lang="it-IT" sz="3600" dirty="0">
                <a:solidFill>
                  <a:srgbClr val="000000"/>
                </a:solidFill>
              </a:rPr>
              <a:t> </a:t>
            </a:r>
            <a:r>
              <a:rPr lang="it-IT" sz="3600" dirty="0" err="1">
                <a:solidFill>
                  <a:srgbClr val="000000"/>
                </a:solidFill>
              </a:rPr>
              <a:t>into</a:t>
            </a:r>
            <a:r>
              <a:rPr lang="it-IT" sz="3600" dirty="0">
                <a:solidFill>
                  <a:srgbClr val="000000"/>
                </a:solidFill>
              </a:rPr>
              <a:t> </a:t>
            </a:r>
            <a:r>
              <a:rPr lang="it-IT" sz="3600" dirty="0" err="1">
                <a:solidFill>
                  <a:srgbClr val="000000"/>
                </a:solidFill>
              </a:rPr>
              <a:t>durable</a:t>
            </a:r>
            <a:r>
              <a:rPr lang="it-IT" sz="3600" dirty="0">
                <a:solidFill>
                  <a:srgbClr val="000000"/>
                </a:solidFill>
              </a:rPr>
              <a:t> and </a:t>
            </a:r>
            <a:r>
              <a:rPr lang="it-IT" sz="3600" dirty="0" err="1">
                <a:solidFill>
                  <a:srgbClr val="000000"/>
                </a:solidFill>
              </a:rPr>
              <a:t>sustainable</a:t>
            </a:r>
            <a:r>
              <a:rPr lang="it-IT" sz="3600" dirty="0">
                <a:solidFill>
                  <a:srgbClr val="000000"/>
                </a:solidFill>
              </a:rPr>
              <a:t> concrete </a:t>
            </a:r>
            <a:r>
              <a:rPr lang="it-IT" sz="3600" dirty="0" err="1">
                <a:solidFill>
                  <a:srgbClr val="000000"/>
                </a:solidFill>
              </a:rPr>
              <a:t>designs</a:t>
            </a:r>
            <a:r>
              <a:rPr lang="it-IT" sz="3600" dirty="0">
                <a:solidFill>
                  <a:srgbClr val="000000"/>
                </a:solidFill>
              </a:rPr>
              <a:t> for </a:t>
            </a:r>
            <a:r>
              <a:rPr lang="it-IT" sz="3600" dirty="0" err="1">
                <a:solidFill>
                  <a:srgbClr val="000000"/>
                </a:solidFill>
              </a:rPr>
              <a:t>modern</a:t>
            </a:r>
            <a:r>
              <a:rPr lang="it-IT" sz="3600" dirty="0">
                <a:solidFill>
                  <a:srgbClr val="000000"/>
                </a:solidFill>
              </a:rPr>
              <a:t> </a:t>
            </a:r>
            <a:r>
              <a:rPr lang="it-IT" sz="3600" dirty="0" err="1">
                <a:solidFill>
                  <a:srgbClr val="000000"/>
                </a:solidFill>
              </a:rPr>
              <a:t>maritime</a:t>
            </a:r>
            <a:r>
              <a:rPr lang="it-IT" sz="3600" dirty="0">
                <a:solidFill>
                  <a:srgbClr val="000000"/>
                </a:solidFill>
              </a:rPr>
              <a:t> </a:t>
            </a:r>
            <a:r>
              <a:rPr lang="it-IT" sz="3600" dirty="0" err="1">
                <a:solidFill>
                  <a:srgbClr val="000000"/>
                </a:solidFill>
              </a:rPr>
              <a:t>structures</a:t>
            </a:r>
            <a:r>
              <a:rPr lang="it-IT" sz="3600" dirty="0">
                <a:solidFill>
                  <a:srgbClr val="000000"/>
                </a:solidFill>
              </a:rPr>
              <a:t>.</a:t>
            </a:r>
            <a:r>
              <a:rPr lang="en-US" sz="3600" dirty="0">
                <a:solidFill>
                  <a:srgbClr val="000000"/>
                </a:solidFill>
              </a:rPr>
              <a:t> </a:t>
            </a:r>
          </a:p>
        </p:txBody>
      </p:sp>
    </p:spTree>
    <p:extLst>
      <p:ext uri="{BB962C8B-B14F-4D97-AF65-F5344CB8AC3E}">
        <p14:creationId xmlns:p14="http://schemas.microsoft.com/office/powerpoint/2010/main" val="3516215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16</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8"/>
          <p:cNvSpPr>
            <a:spLocks noGrp="1"/>
          </p:cNvSpPr>
          <p:nvPr>
            <p:ph type="title"/>
          </p:nvPr>
        </p:nvSpPr>
        <p:spPr/>
        <p:txBody>
          <a:bodyPr/>
          <a:lstStyle/>
          <a:p>
            <a:r>
              <a:rPr lang="en-US" dirty="0">
                <a:solidFill>
                  <a:srgbClr val="00395A"/>
                </a:solidFill>
                <a:latin typeface="Arial" charset="0"/>
                <a:ea typeface="ＭＳ Ｐゴシック" charset="0"/>
                <a:cs typeface="ＭＳ Ｐゴシック" charset="0"/>
              </a:rPr>
              <a:t>This is a Title and Content Slide</a:t>
            </a:r>
            <a:br>
              <a:rPr lang="en-US" dirty="0">
                <a:solidFill>
                  <a:srgbClr val="00395A"/>
                </a:solidFill>
                <a:latin typeface="Arial" charset="0"/>
                <a:ea typeface="ＭＳ Ｐゴシック" charset="0"/>
                <a:cs typeface="ＭＳ Ｐゴシック" charset="0"/>
              </a:rPr>
            </a:br>
            <a:r>
              <a:rPr lang="en-US" dirty="0">
                <a:solidFill>
                  <a:srgbClr val="00395A"/>
                </a:solidFill>
                <a:latin typeface="Arial" charset="0"/>
                <a:ea typeface="ＭＳ Ｐゴシック" charset="0"/>
                <a:cs typeface="ＭＳ Ｐゴシック" charset="0"/>
              </a:rPr>
              <a:t>Arial 32 </a:t>
            </a:r>
            <a:r>
              <a:rPr lang="en-US" dirty="0" err="1">
                <a:solidFill>
                  <a:srgbClr val="00395A"/>
                </a:solidFill>
                <a:latin typeface="Arial" charset="0"/>
                <a:ea typeface="ＭＳ Ｐゴシック" charset="0"/>
                <a:cs typeface="ＭＳ Ｐゴシック" charset="0"/>
              </a:rPr>
              <a:t>pt</a:t>
            </a:r>
            <a:endParaRPr lang="en-US" dirty="0">
              <a:solidFill>
                <a:srgbClr val="00395A"/>
              </a:solidFill>
              <a:latin typeface="Arial" charset="0"/>
              <a:ea typeface="ＭＳ Ｐゴシック" charset="0"/>
              <a:cs typeface="ＭＳ Ｐゴシック" charset="0"/>
            </a:endParaRPr>
          </a:p>
        </p:txBody>
      </p:sp>
      <p:sp>
        <p:nvSpPr>
          <p:cNvPr id="16387" name="Content Placeholder 9"/>
          <p:cNvSpPr>
            <a:spLocks noGrp="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r>
              <a:rPr lang="en-US" dirty="0">
                <a:latin typeface="Arial" charset="0"/>
                <a:ea typeface="ＭＳ Ｐゴシック" charset="0"/>
                <a:cs typeface="ＭＳ Ｐゴシック" charset="0"/>
              </a:rPr>
              <a:t>This is text without a bullet. All text is Arial 24 pt. Add or remove bullets with the Bullets button. </a:t>
            </a:r>
          </a:p>
          <a:p>
            <a:pPr lvl="1">
              <a:buFont typeface="Arial" charset="0"/>
              <a:buChar char="•"/>
            </a:pPr>
            <a:r>
              <a:rPr lang="en-US" dirty="0">
                <a:latin typeface="Arial" charset="0"/>
                <a:ea typeface="ＭＳ Ｐゴシック" charset="0"/>
              </a:rPr>
              <a:t>This is a first level bullet. Apply text and bullet levels with the Increase or Decrease Levels List button.</a:t>
            </a:r>
          </a:p>
          <a:p>
            <a:pPr lvl="2"/>
            <a:r>
              <a:rPr lang="en-US" dirty="0">
                <a:latin typeface="Arial" charset="0"/>
                <a:ea typeface="ＭＳ Ｐゴシック" charset="0"/>
              </a:rPr>
              <a:t>This is second level text</a:t>
            </a:r>
          </a:p>
          <a:p>
            <a:pPr lvl="3">
              <a:buFont typeface="Arial" charset="0"/>
              <a:buChar char="•"/>
            </a:pPr>
            <a:r>
              <a:rPr lang="en-US" dirty="0">
                <a:latin typeface="Arial" charset="0"/>
                <a:ea typeface="ＭＳ Ｐゴシック" charset="0"/>
              </a:rPr>
              <a:t>This is third level text</a:t>
            </a:r>
          </a:p>
          <a:p>
            <a:pPr lvl="1">
              <a:buFont typeface="Arial" charset="0"/>
              <a:buChar char="•"/>
            </a:pPr>
            <a:r>
              <a:rPr lang="en-US" dirty="0">
                <a:latin typeface="Arial" charset="0"/>
                <a:ea typeface="ＭＳ Ｐゴシック" charset="0"/>
              </a:rPr>
              <a:t>This is a first level bullet</a:t>
            </a:r>
          </a:p>
          <a:p>
            <a:pPr marL="0" indent="0"/>
            <a:r>
              <a:rPr lang="en-US" dirty="0">
                <a:latin typeface="Arial" charset="0"/>
                <a:ea typeface="ＭＳ Ｐゴシック" charset="0"/>
                <a:cs typeface="ＭＳ Ｐゴシック" charset="0"/>
              </a:rPr>
              <a:t>This is text without a bullet. Spacing increases between paragraphs and first level bullets. You can use color or bold sparingly to highlight a word/thought.</a:t>
            </a:r>
          </a:p>
        </p:txBody>
      </p:sp>
      <p:sp>
        <p:nvSpPr>
          <p:cNvPr id="5" name="Footer Placeholder 4"/>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4AA8700-77FB-1849-9E3F-67AEAB6D71DD}" type="slidenum">
              <a:rPr lang="en-US" sz="600">
                <a:solidFill>
                  <a:srgbClr val="898989"/>
                </a:solidFill>
              </a:rPr>
              <a:pPr/>
              <a:t>18</a:t>
            </a:fld>
            <a:endParaRPr lang="en-US" sz="600">
              <a:solidFill>
                <a:srgbClr val="89898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B4C2A0-D637-A84A-A4F4-00CF1CC492D4}"/>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F6E0820A-A11C-7B44-B8CF-78041A0AC7B2}"/>
              </a:ext>
            </a:extLst>
          </p:cNvPr>
          <p:cNvSpPr>
            <a:spLocks noGrp="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19</a:t>
            </a:fld>
            <a:endParaRPr lang="en-US" sz="600">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A7265-5F42-FD45-892F-F3F854EAFDE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7333B94A-50F7-2A4C-9C19-830ECFF98D53}"/>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00646961-0CAA-CE41-93F3-5D5B6A2F08D2}"/>
              </a:ext>
            </a:extLst>
          </p:cNvPr>
          <p:cNvSpPr>
            <a:spLocks noGrp="1"/>
          </p:cNvSpPr>
          <p:nvPr>
            <p:ph sz="half" idx="2"/>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20</a:t>
            </a:fld>
            <a:endParaRPr lang="en-US" sz="600">
              <a:solidFill>
                <a:srgbClr val="898989"/>
              </a:solidFill>
            </a:endParaRPr>
          </a:p>
        </p:txBody>
      </p:sp>
    </p:spTree>
    <p:extLst>
      <p:ext uri="{BB962C8B-B14F-4D97-AF65-F5344CB8AC3E}">
        <p14:creationId xmlns:p14="http://schemas.microsoft.com/office/powerpoint/2010/main" val="279155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4D44FAF-3FA2-6D4D-9B06-18C0B9A917E2}"/>
              </a:ext>
            </a:extLst>
          </p:cNvPr>
          <p:cNvSpPr>
            <a:spLocks noGrp="1"/>
          </p:cNvSpPr>
          <p:nvPr>
            <p:ph type="title"/>
          </p:nvPr>
        </p:nvSpPr>
        <p:spPr/>
        <p:txBody>
          <a:bodyPr/>
          <a:lstStyle/>
          <a:p>
            <a:endParaRPr lang="en-US"/>
          </a:p>
        </p:txBody>
      </p:sp>
      <p:sp>
        <p:nvSpPr>
          <p:cNvPr id="13" name="Text Placeholder 12">
            <a:extLst>
              <a:ext uri="{FF2B5EF4-FFF2-40B4-BE49-F238E27FC236}">
                <a16:creationId xmlns:a16="http://schemas.microsoft.com/office/drawing/2014/main" id="{F91608D9-A172-AD48-9340-4261AFF65269}"/>
              </a:ext>
            </a:extLst>
          </p:cNvPr>
          <p:cNvSpPr>
            <a:spLocks noGrp="1"/>
          </p:cNvSpPr>
          <p:nvPr>
            <p:ph type="body" idx="1"/>
          </p:nvPr>
        </p:nvSpPr>
        <p:spPr/>
        <p:txBody>
          <a:bodyPr/>
          <a:lstStyle/>
          <a:p>
            <a:endParaRPr lang="en-US"/>
          </a:p>
        </p:txBody>
      </p:sp>
      <p:sp>
        <p:nvSpPr>
          <p:cNvPr id="14" name="Content Placeholder 13">
            <a:extLst>
              <a:ext uri="{FF2B5EF4-FFF2-40B4-BE49-F238E27FC236}">
                <a16:creationId xmlns:a16="http://schemas.microsoft.com/office/drawing/2014/main" id="{6A635DA1-5199-394D-9B4B-ECEB5686B536}"/>
              </a:ext>
            </a:extLst>
          </p:cNvPr>
          <p:cNvSpPr>
            <a:spLocks noGrp="1"/>
          </p:cNvSpPr>
          <p:nvPr>
            <p:ph sz="half" idx="2"/>
          </p:nvPr>
        </p:nvSpPr>
        <p:spPr/>
        <p:txBody>
          <a:bodyPr/>
          <a:lstStyle/>
          <a:p>
            <a:endParaRPr lang="en-US"/>
          </a:p>
        </p:txBody>
      </p:sp>
      <p:sp>
        <p:nvSpPr>
          <p:cNvPr id="15" name="Text Placeholder 14">
            <a:extLst>
              <a:ext uri="{FF2B5EF4-FFF2-40B4-BE49-F238E27FC236}">
                <a16:creationId xmlns:a16="http://schemas.microsoft.com/office/drawing/2014/main" id="{847B6BB7-098D-C34F-AB21-C58267D14704}"/>
              </a:ext>
            </a:extLst>
          </p:cNvPr>
          <p:cNvSpPr>
            <a:spLocks noGrp="1"/>
          </p:cNvSpPr>
          <p:nvPr>
            <p:ph type="body" sz="quarter" idx="3"/>
          </p:nvPr>
        </p:nvSpPr>
        <p:spPr/>
        <p:txBody>
          <a:bodyPr/>
          <a:lstStyle/>
          <a:p>
            <a:endParaRPr lang="en-US"/>
          </a:p>
        </p:txBody>
      </p:sp>
      <p:sp>
        <p:nvSpPr>
          <p:cNvPr id="16" name="Content Placeholder 15">
            <a:extLst>
              <a:ext uri="{FF2B5EF4-FFF2-40B4-BE49-F238E27FC236}">
                <a16:creationId xmlns:a16="http://schemas.microsoft.com/office/drawing/2014/main" id="{878EB0BD-5C47-2745-9325-D49474E398C4}"/>
              </a:ext>
            </a:extLst>
          </p:cNvPr>
          <p:cNvSpPr>
            <a:spLocks noGrp="1"/>
          </p:cNvSpPr>
          <p:nvPr>
            <p:ph sz="quarter" idx="4"/>
          </p:nvPr>
        </p:nvSpPr>
        <p:spPr/>
        <p:txBody>
          <a:bodyPr/>
          <a:lstStyle/>
          <a:p>
            <a:endParaRPr lang="en-US"/>
          </a:p>
        </p:txBody>
      </p:sp>
      <p:sp>
        <p:nvSpPr>
          <p:cNvPr id="7" name="Footer Placeholder 6">
            <a:extLst>
              <a:ext uri="{FF2B5EF4-FFF2-40B4-BE49-F238E27FC236}">
                <a16:creationId xmlns:a16="http://schemas.microsoft.com/office/drawing/2014/main" id="{82BCF8F4-B091-2D41-A367-492C360D3AD7}"/>
              </a:ext>
            </a:extLst>
          </p:cNvPr>
          <p:cNvSpPr>
            <a:spLocks noGrp="1"/>
          </p:cNvSpPr>
          <p:nvPr>
            <p:ph type="ftr" sz="quarter" idx="10"/>
          </p:nvPr>
        </p:nvSpPr>
        <p:spPr/>
        <p:txBody>
          <a:bodyPr/>
          <a:lstStyle/>
          <a:p>
            <a:r>
              <a:rPr lang="en-US"/>
              <a:t>Footer</a:t>
            </a:r>
          </a:p>
        </p:txBody>
      </p:sp>
      <p:sp>
        <p:nvSpPr>
          <p:cNvPr id="8" name="Slide Number Placeholder 7">
            <a:extLst>
              <a:ext uri="{FF2B5EF4-FFF2-40B4-BE49-F238E27FC236}">
                <a16:creationId xmlns:a16="http://schemas.microsoft.com/office/drawing/2014/main" id="{B9E55E1C-AA16-6343-8672-8324C8B56EA9}"/>
              </a:ext>
            </a:extLst>
          </p:cNvPr>
          <p:cNvSpPr>
            <a:spLocks noGrp="1"/>
          </p:cNvSpPr>
          <p:nvPr>
            <p:ph type="sldNum" sz="quarter" idx="11"/>
          </p:nvPr>
        </p:nvSpPr>
        <p:spPr/>
        <p:txBody>
          <a:bodyPr/>
          <a:lstStyle/>
          <a:p>
            <a:fld id="{DE7C672D-478E-EA45-8990-ADBDCAE17E0E}" type="slidenum">
              <a:rPr lang="en-US" smtClean="0"/>
              <a:pPr/>
              <a:t>21</a:t>
            </a:fld>
            <a:endParaRPr lang="en-US"/>
          </a:p>
        </p:txBody>
      </p:sp>
    </p:spTree>
    <p:extLst>
      <p:ext uri="{BB962C8B-B14F-4D97-AF65-F5344CB8AC3E}">
        <p14:creationId xmlns:p14="http://schemas.microsoft.com/office/powerpoint/2010/main" val="1240383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2D56F9-9CC7-3542-85FB-5E90E7973F5C}"/>
              </a:ext>
            </a:extLst>
          </p:cNvPr>
          <p:cNvSpPr>
            <a:spLocks noGrp="1"/>
          </p:cNvSpPr>
          <p:nvPr>
            <p:ph type="title"/>
          </p:nvPr>
        </p:nvSpPr>
        <p:spPr/>
        <p:txBody>
          <a:bodyPr/>
          <a:lstStyle/>
          <a:p>
            <a:endParaRPr lang="en-US"/>
          </a:p>
        </p:txBody>
      </p:sp>
      <p:sp>
        <p:nvSpPr>
          <p:cNvPr id="4" name="Footer Placeholder 3"/>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3" name="Slide Number Placeholder 2"/>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B7E5DF3-D40F-FE44-9155-DCC56DAC42AA}" type="slidenum">
              <a:rPr lang="en-US" sz="600">
                <a:solidFill>
                  <a:srgbClr val="898989"/>
                </a:solidFill>
              </a:rPr>
              <a:pPr/>
              <a:t>22</a:t>
            </a:fld>
            <a:endParaRPr lang="en-US" sz="600">
              <a:solidFill>
                <a:srgbClr val="89898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36BB-5CD7-0640-97BF-3690EED08C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499552-CE8E-2B44-938F-0EE20E0969C4}"/>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8F36FA-CC65-394C-A932-EDE78A649D59}"/>
              </a:ext>
            </a:extLst>
          </p:cNvPr>
          <p:cNvSpPr>
            <a:spLocks noGrp="1"/>
          </p:cNvSpPr>
          <p:nvPr>
            <p:ph type="body" sz="half" idx="2"/>
          </p:nvPr>
        </p:nvSpPr>
        <p:spPr/>
        <p:txBody>
          <a:bodyPr/>
          <a:lstStyle/>
          <a:p>
            <a:endParaRPr lang="en-US"/>
          </a:p>
        </p:txBody>
      </p:sp>
      <p:sp>
        <p:nvSpPr>
          <p:cNvPr id="6" name="Footer Placeholder 5"/>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5" name="Slide Number Placeholder 4"/>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C58A88D-28E9-EB40-AC44-D5B533C52DC0}" type="slidenum">
              <a:rPr lang="en-US" sz="600">
                <a:solidFill>
                  <a:srgbClr val="898989"/>
                </a:solidFill>
              </a:rPr>
              <a:pPr/>
              <a:t>24</a:t>
            </a:fld>
            <a:endParaRPr lang="en-US" sz="600">
              <a:solidFill>
                <a:srgbClr val="89898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EC24A8-887A-7B45-BEED-2A91BDB7EA3B}"/>
              </a:ext>
            </a:extLst>
          </p:cNvPr>
          <p:cNvSpPr>
            <a:spLocks noGrp="1"/>
          </p:cNvSpPr>
          <p:nvPr>
            <p:ph type="title"/>
          </p:nvPr>
        </p:nvSpPr>
        <p:spPr/>
        <p:txBody>
          <a:bodyPr/>
          <a:lstStyle/>
          <a:p>
            <a:endParaRPr lang="en-US"/>
          </a:p>
        </p:txBody>
      </p:sp>
      <p:sp>
        <p:nvSpPr>
          <p:cNvPr id="8" name="Picture Placeholder 7">
            <a:extLst>
              <a:ext uri="{FF2B5EF4-FFF2-40B4-BE49-F238E27FC236}">
                <a16:creationId xmlns:a16="http://schemas.microsoft.com/office/drawing/2014/main" id="{0D322A89-A938-364A-88CB-FD59F4940252}"/>
              </a:ext>
            </a:extLst>
          </p:cNvPr>
          <p:cNvSpPr>
            <a:spLocks noGrp="1"/>
          </p:cNvSpPr>
          <p:nvPr>
            <p:ph type="pic" idx="1"/>
          </p:nvPr>
        </p:nvSpPr>
        <p:spPr/>
      </p:sp>
      <p:sp>
        <p:nvSpPr>
          <p:cNvPr id="9" name="Text Placeholder 8">
            <a:extLst>
              <a:ext uri="{FF2B5EF4-FFF2-40B4-BE49-F238E27FC236}">
                <a16:creationId xmlns:a16="http://schemas.microsoft.com/office/drawing/2014/main" id="{BB622F9D-F73A-5249-80D3-7D9CD160734C}"/>
              </a:ext>
            </a:extLst>
          </p:cNvPr>
          <p:cNvSpPr>
            <a:spLocks noGrp="1"/>
          </p:cNvSpPr>
          <p:nvPr>
            <p:ph type="body" sz="half" idx="2"/>
          </p:nvPr>
        </p:nvSpPr>
        <p:spPr/>
        <p:txBody>
          <a:bodyPr/>
          <a:lstStyle/>
          <a:p>
            <a:endParaRPr lang="en-US"/>
          </a:p>
        </p:txBody>
      </p:sp>
      <p:sp>
        <p:nvSpPr>
          <p:cNvPr id="5" name="Footer Placeholder 4">
            <a:extLst>
              <a:ext uri="{FF2B5EF4-FFF2-40B4-BE49-F238E27FC236}">
                <a16:creationId xmlns:a16="http://schemas.microsoft.com/office/drawing/2014/main" id="{72C37CFE-446D-DB47-BB36-F50283BE35E0}"/>
              </a:ext>
            </a:extLst>
          </p:cNvPr>
          <p:cNvSpPr>
            <a:spLocks noGrp="1"/>
          </p:cNvSpPr>
          <p:nvPr>
            <p:ph type="ftr" sz="quarter" idx="10"/>
          </p:nvPr>
        </p:nvSpPr>
        <p:spPr/>
        <p:txBody>
          <a:bodyPr/>
          <a:lstStyle/>
          <a:p>
            <a:r>
              <a:rPr lang="en-US"/>
              <a:t>Footer</a:t>
            </a:r>
          </a:p>
        </p:txBody>
      </p:sp>
      <p:sp>
        <p:nvSpPr>
          <p:cNvPr id="6" name="Slide Number Placeholder 5">
            <a:extLst>
              <a:ext uri="{FF2B5EF4-FFF2-40B4-BE49-F238E27FC236}">
                <a16:creationId xmlns:a16="http://schemas.microsoft.com/office/drawing/2014/main" id="{FD217FC5-F43A-7543-A4A1-021397D5351E}"/>
              </a:ext>
            </a:extLst>
          </p:cNvPr>
          <p:cNvSpPr>
            <a:spLocks noGrp="1"/>
          </p:cNvSpPr>
          <p:nvPr>
            <p:ph type="sldNum" sz="quarter" idx="11"/>
          </p:nvPr>
        </p:nvSpPr>
        <p:spPr/>
        <p:txBody>
          <a:bodyPr/>
          <a:lstStyle/>
          <a:p>
            <a:fld id="{D510DC25-1721-E44C-8E33-DE93D959257C}" type="slidenum">
              <a:rPr lang="en-US" smtClean="0"/>
              <a:pPr/>
              <a:t>25</a:t>
            </a:fld>
            <a:endParaRPr lang="en-US"/>
          </a:p>
        </p:txBody>
      </p:sp>
    </p:spTree>
    <p:extLst>
      <p:ext uri="{BB962C8B-B14F-4D97-AF65-F5344CB8AC3E}">
        <p14:creationId xmlns:p14="http://schemas.microsoft.com/office/powerpoint/2010/main" val="16704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4</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3" name="TextBox 2"/>
          <p:cNvSpPr txBox="1"/>
          <p:nvPr/>
        </p:nvSpPr>
        <p:spPr>
          <a:xfrm>
            <a:off x="2385391" y="1169645"/>
            <a:ext cx="7613375" cy="1446550"/>
          </a:xfrm>
          <a:prstGeom prst="rect">
            <a:avLst/>
          </a:prstGeom>
          <a:noFill/>
        </p:spPr>
        <p:txBody>
          <a:bodyPr wrap="square" rtlCol="0">
            <a:spAutoFit/>
          </a:bodyPr>
          <a:lstStyle/>
          <a:p>
            <a:pPr algn="ctr" defTabSz="914377"/>
            <a:r>
              <a:rPr lang="en-US" sz="4400" dirty="0">
                <a:solidFill>
                  <a:prstClr val="black"/>
                </a:solidFill>
                <a:latin typeface="Arial"/>
              </a:rPr>
              <a:t>Production 1 ton of cement generates 0.87 ton of CO</a:t>
            </a:r>
            <a:r>
              <a:rPr lang="en-US" sz="4400" baseline="-25000" dirty="0">
                <a:solidFill>
                  <a:prstClr val="black"/>
                </a:solidFill>
                <a:latin typeface="Arial"/>
              </a:rPr>
              <a:t>2</a:t>
            </a:r>
          </a:p>
        </p:txBody>
      </p:sp>
      <p:sp>
        <p:nvSpPr>
          <p:cNvPr id="4" name="TextBox 3"/>
          <p:cNvSpPr txBox="1"/>
          <p:nvPr/>
        </p:nvSpPr>
        <p:spPr>
          <a:xfrm>
            <a:off x="2120348" y="4343400"/>
            <a:ext cx="7904187" cy="1446550"/>
          </a:xfrm>
          <a:prstGeom prst="rect">
            <a:avLst/>
          </a:prstGeom>
          <a:noFill/>
        </p:spPr>
        <p:txBody>
          <a:bodyPr wrap="square" rtlCol="0">
            <a:spAutoFit/>
          </a:bodyPr>
          <a:lstStyle/>
          <a:p>
            <a:pPr algn="ctr" defTabSz="914377"/>
            <a:r>
              <a:rPr lang="en-US" sz="4400" dirty="0">
                <a:solidFill>
                  <a:srgbClr val="000000"/>
                </a:solidFill>
                <a:latin typeface="Arial"/>
              </a:rPr>
              <a:t>Cement industry generates</a:t>
            </a:r>
          </a:p>
          <a:p>
            <a:pPr algn="ctr" defTabSz="914377"/>
            <a:r>
              <a:rPr lang="en-US" sz="4400" dirty="0">
                <a:solidFill>
                  <a:srgbClr val="000000"/>
                </a:solidFill>
                <a:latin typeface="Arial"/>
              </a:rPr>
              <a:t> </a:t>
            </a:r>
            <a:r>
              <a:rPr lang="en-US" sz="4400" dirty="0">
                <a:solidFill>
                  <a:srgbClr val="FF0000"/>
                </a:solidFill>
                <a:latin typeface="Arial"/>
              </a:rPr>
              <a:t>3 billion ton of CO</a:t>
            </a:r>
            <a:r>
              <a:rPr lang="en-US" sz="4400" baseline="-25000" dirty="0">
                <a:solidFill>
                  <a:srgbClr val="FF0000"/>
                </a:solidFill>
                <a:latin typeface="Arial"/>
              </a:rPr>
              <a:t>2</a:t>
            </a:r>
            <a:r>
              <a:rPr lang="en-US" sz="4400" dirty="0">
                <a:solidFill>
                  <a:srgbClr val="FF0000"/>
                </a:solidFill>
                <a:latin typeface="Arial"/>
              </a:rPr>
              <a:t>  </a:t>
            </a:r>
          </a:p>
        </p:txBody>
      </p:sp>
      <p:sp>
        <p:nvSpPr>
          <p:cNvPr id="5" name="Down Arrow 4"/>
          <p:cNvSpPr/>
          <p:nvPr/>
        </p:nvSpPr>
        <p:spPr bwMode="auto">
          <a:xfrm>
            <a:off x="5704671" y="2957297"/>
            <a:ext cx="685800" cy="1144251"/>
          </a:xfrm>
          <a:prstGeom prst="downArrow">
            <a:avLst/>
          </a:prstGeom>
          <a:solidFill>
            <a:schemeClr val="accent3">
              <a:lumMod val="75000"/>
            </a:schemeClr>
          </a:solidFill>
          <a:ln w="9525" cap="flat" cmpd="sng" algn="ctr">
            <a:noFill/>
            <a:prstDash val="solid"/>
            <a:round/>
            <a:headEnd type="none" w="med" len="med"/>
            <a:tailEnd type="none" w="med" len="med"/>
          </a:ln>
          <a:effectLst>
            <a:outerShdw dist="35921" dir="2700000" algn="ctr" rotWithShape="0">
              <a:schemeClr val="tx1">
                <a:alpha val="50000"/>
              </a:schemeClr>
            </a:outerShdw>
          </a:effectLst>
        </p:spPr>
        <p:txBody>
          <a:bodyPr vert="horz" wrap="square" lIns="91440" tIns="45720" rIns="91440" bIns="45720" numCol="1" rtlCol="0" anchor="ctr" anchorCtr="0" compatLnSpc="1">
            <a:prstTxWarp prst="textNoShape">
              <a:avLst/>
            </a:prstTxWarp>
          </a:bodyPr>
          <a:lstStyle/>
          <a:p>
            <a:pPr algn="ctr" defTabSz="914377"/>
            <a:endParaRPr lang="en-US" sz="4400" b="1">
              <a:solidFill>
                <a:srgbClr val="FFFF00"/>
              </a:solidFil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045300" y="5955756"/>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122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rmAutofit/>
          </a:bodyPr>
          <a:lstStyle/>
          <a:p>
            <a:pPr algn="ctr" eaLnBrk="1" hangingPunct="1">
              <a:defRPr/>
            </a:pPr>
            <a:r>
              <a:rPr lang="en-US" sz="5400" dirty="0"/>
              <a:t>World demand/year</a:t>
            </a:r>
          </a:p>
        </p:txBody>
      </p:sp>
      <p:sp>
        <p:nvSpPr>
          <p:cNvPr id="5" name="TextBox 4"/>
          <p:cNvSpPr txBox="1"/>
          <p:nvPr/>
        </p:nvSpPr>
        <p:spPr>
          <a:xfrm>
            <a:off x="7011631" y="5955756"/>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3394996" y="1552526"/>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spTree>
    <p:extLst>
      <p:ext uri="{BB962C8B-B14F-4D97-AF65-F5344CB8AC3E}">
        <p14:creationId xmlns:p14="http://schemas.microsoft.com/office/powerpoint/2010/main" val="2658711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6" name="TextBox 5">
            <a:extLst>
              <a:ext uri="{FF2B5EF4-FFF2-40B4-BE49-F238E27FC236}">
                <a16:creationId xmlns:a16="http://schemas.microsoft.com/office/drawing/2014/main" id="{0968C307-0696-924D-9D4C-8A09B2215775}"/>
              </a:ext>
            </a:extLst>
          </p:cNvPr>
          <p:cNvSpPr txBox="1"/>
          <p:nvPr/>
        </p:nvSpPr>
        <p:spPr>
          <a:xfrm>
            <a:off x="8045300" y="5955756"/>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341" y="74175"/>
            <a:ext cx="8326459" cy="658151"/>
          </a:xfrm>
        </p:spPr>
        <p:txBody>
          <a:bodyPr>
            <a:normAutofit fontScale="90000"/>
          </a:bodyPr>
          <a:lstStyle/>
          <a:p>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7" name="TextBox 6">
            <a:extLst>
              <a:ext uri="{FF2B5EF4-FFF2-40B4-BE49-F238E27FC236}">
                <a16:creationId xmlns:a16="http://schemas.microsoft.com/office/drawing/2014/main" id="{123DE92F-95F8-9D40-A720-5B4693E0E2C0}"/>
              </a:ext>
            </a:extLst>
          </p:cNvPr>
          <p:cNvSpPr txBox="1"/>
          <p:nvPr/>
        </p:nvSpPr>
        <p:spPr>
          <a:xfrm>
            <a:off x="2079171" y="6218583"/>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401439" cy="707886"/>
          </a:xfrm>
          <a:prstGeom prst="rect">
            <a:avLst/>
          </a:prstGeom>
          <a:noFill/>
        </p:spPr>
        <p:txBody>
          <a:bodyPr wrap="none" rtlCol="0">
            <a:spAutoFit/>
          </a:bodyPr>
          <a:lstStyle/>
          <a:p>
            <a:r>
              <a:rPr lang="en-US" sz="4000" dirty="0">
                <a:solidFill>
                  <a:prstClr val="black"/>
                </a:solidFill>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3352800" y="914401"/>
            <a:ext cx="5486400" cy="5052705"/>
          </a:xfrm>
          <a:prstGeom prst="rect">
            <a:avLst/>
          </a:prstGeom>
        </p:spPr>
      </p:pic>
      <p:sp>
        <p:nvSpPr>
          <p:cNvPr id="6" name="Rectangle 5"/>
          <p:cNvSpPr/>
          <p:nvPr/>
        </p:nvSpPr>
        <p:spPr>
          <a:xfrm>
            <a:off x="7696200" y="6269028"/>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61</TotalTime>
  <Words>841</Words>
  <Application>Microsoft Macintosh PowerPoint</Application>
  <PresentationFormat>Widescreen</PresentationFormat>
  <Paragraphs>125</Paragraphs>
  <Slides>25</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ＭＳ Ｐゴシック</vt:lpstr>
      <vt:lpstr>Arial</vt:lpstr>
      <vt:lpstr>Arial</vt:lpstr>
      <vt:lpstr>Calibri</vt:lpstr>
      <vt:lpstr>Lucida Grande</vt:lpstr>
      <vt:lpstr>Phosphate Solid</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Environmental Impact</vt:lpstr>
      <vt:lpstr>World demand/year</vt:lpstr>
      <vt:lpstr>Recent Portland cement production</vt:lpstr>
      <vt:lpstr>Sustainability</vt:lpstr>
      <vt:lpstr>PowerPoint Presentation</vt:lpstr>
      <vt:lpstr>PowerPoint Presentation</vt:lpstr>
      <vt:lpstr>Specific chemical goals of project</vt:lpstr>
      <vt:lpstr>X-Ray Tomography (XRT)</vt:lpstr>
      <vt:lpstr>PowerPoint Presentation</vt:lpstr>
      <vt:lpstr>What have we learned?</vt:lpstr>
      <vt:lpstr>A bit more…</vt:lpstr>
      <vt:lpstr>Cultivating next generation of scientists</vt:lpstr>
      <vt:lpstr>Acknowledgements</vt:lpstr>
      <vt:lpstr>This is a Title and Content Slide Arial 32 pt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8</cp:revision>
  <dcterms:created xsi:type="dcterms:W3CDTF">2020-07-19T23:29:44Z</dcterms:created>
  <dcterms:modified xsi:type="dcterms:W3CDTF">2020-07-20T00:31:09Z</dcterms:modified>
</cp:coreProperties>
</file>